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80" r:id="rId3"/>
    <p:sldId id="257" r:id="rId4"/>
    <p:sldId id="284" r:id="rId5"/>
    <p:sldId id="269" r:id="rId6"/>
    <p:sldId id="259" r:id="rId7"/>
    <p:sldId id="285" r:id="rId8"/>
    <p:sldId id="286" r:id="rId9"/>
    <p:sldId id="287" r:id="rId10"/>
    <p:sldId id="282" r:id="rId11"/>
    <p:sldId id="283" r:id="rId12"/>
    <p:sldId id="288" r:id="rId13"/>
    <p:sldId id="289" r:id="rId14"/>
    <p:sldId id="290" r:id="rId15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FC5"/>
    <a:srgbClr val="E8282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951" autoAdjust="0"/>
  </p:normalViewPr>
  <p:slideViewPr>
    <p:cSldViewPr snapToGrid="0" snapToObjects="1">
      <p:cViewPr varScale="1">
        <p:scale>
          <a:sx n="95" d="100"/>
          <a:sy n="95" d="100"/>
        </p:scale>
        <p:origin x="446" y="4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0B97D-7810-48D5-AC19-4911C7649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6140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25D69-9F55-4CDE-8200-1659262F1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498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F3D8-A9DA-2747-B57F-94FCE28B78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E8432-9367-F34B-BD92-4A60E084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8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F3D8-A9DA-2747-B57F-94FCE28B78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E8432-9367-F34B-BD92-4A60E084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1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F3D8-A9DA-2747-B57F-94FCE28B78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E8432-9367-F34B-BD92-4A60E084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54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CBD76-3923-4FBB-859B-C0F6B19D9BC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700659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Copyrighted material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175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79EA1-3880-4A99-AE49-953E0DD36DC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7830" y="4767263"/>
            <a:ext cx="1730326" cy="273844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Copyrighted material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08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B0901-C29A-443C-B2C2-F90DD7E5CB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924318" y="4767263"/>
            <a:ext cx="2160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Copyrighted material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995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7F4E2-D404-4106-8F22-8F8DB5150A9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E8432-9367-F34B-BD92-4A60E08496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47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3B320-D9A2-461C-AC78-C199F421F61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E8432-9367-F34B-BD92-4A60E08496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863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99865-5BCB-4093-8B04-B474A6C18CD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E8432-9367-F34B-BD92-4A60E08496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20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1B726-88CC-44CE-87E7-6A7295BF65D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E8432-9367-F34B-BD92-4A60E08496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309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339EF-933D-4AF2-878A-252C9443D2B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E8432-9367-F34B-BD92-4A60E08496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54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07" y="1059180"/>
            <a:ext cx="8229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F3D8-A9DA-2747-B57F-94FCE28B78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907221" y="4806718"/>
            <a:ext cx="2240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Copyrighted material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37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DAA72-9359-43FF-B3F6-D7078F992F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E8432-9367-F34B-BD92-4A60E08496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911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4F63A-9E47-4851-A9FA-46D6D389B84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E8432-9367-F34B-BD92-4A60E08496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15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F7FC2-EBB1-42DF-A791-67239AE450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E8432-9367-F34B-BD92-4A60E08496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32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F3D8-A9DA-2747-B57F-94FCE28B78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E8432-9367-F34B-BD92-4A60E084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5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F3D8-A9DA-2747-B57F-94FCE28B78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E8432-9367-F34B-BD92-4A60E084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4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F3D8-A9DA-2747-B57F-94FCE28B78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E8432-9367-F34B-BD92-4A60E084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1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F3D8-A9DA-2747-B57F-94FCE28B78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E8432-9367-F34B-BD92-4A60E084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0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F3D8-A9DA-2747-B57F-94FCE28B78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E8432-9367-F34B-BD92-4A60E084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0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F3D8-A9DA-2747-B57F-94FCE28B78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E8432-9367-F34B-BD92-4A60E084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9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4F3D8-A9DA-2747-B57F-94FCE28B78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E8432-9367-F34B-BD92-4A60E084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4F3D8-A9DA-2747-B57F-94FCE28B78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E8432-9367-F34B-BD92-4A60E0849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3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FC46A-9D23-4395-8A92-FBE3CBD075C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E8432-9367-F34B-BD92-4A60E08496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50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N5FQXM6G6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9946" y="460915"/>
            <a:ext cx="8250044" cy="1711597"/>
          </a:xfrm>
        </p:spPr>
        <p:txBody>
          <a:bodyPr>
            <a:normAutofit/>
          </a:bodyPr>
          <a:lstStyle/>
          <a:p>
            <a:r>
              <a:rPr lang="en-US" sz="3100" b="1" dirty="0">
                <a:solidFill>
                  <a:srgbClr val="002060"/>
                </a:solidFill>
              </a:rPr>
              <a:t>Chapter </a:t>
            </a:r>
            <a:r>
              <a:rPr lang="en-US" sz="3100" b="1" dirty="0" smtClean="0">
                <a:solidFill>
                  <a:srgbClr val="002060"/>
                </a:solidFill>
              </a:rPr>
              <a:t>4</a:t>
            </a:r>
            <a:r>
              <a:rPr lang="en-US" sz="3100" b="1" dirty="0">
                <a:solidFill>
                  <a:srgbClr val="002060"/>
                </a:solidFill>
              </a:rPr>
              <a:t/>
            </a:r>
            <a:br>
              <a:rPr lang="en-US" sz="3100" b="1" dirty="0">
                <a:solidFill>
                  <a:srgbClr val="002060"/>
                </a:solidFill>
              </a:rPr>
            </a:br>
            <a:r>
              <a:rPr lang="en-US" sz="3100" b="1" dirty="0">
                <a:solidFill>
                  <a:srgbClr val="002060"/>
                </a:solidFill>
              </a:rPr>
              <a:t>Health and Wellness Tourism Destinations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693" y="2542477"/>
            <a:ext cx="8430321" cy="135301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Dr</a:t>
            </a:r>
            <a:r>
              <a:rPr lang="en-US" sz="2400" b="1" dirty="0" smtClean="0">
                <a:solidFill>
                  <a:srgbClr val="002060"/>
                </a:solidFill>
              </a:rPr>
              <a:t>. Bendegul </a:t>
            </a:r>
            <a:r>
              <a:rPr lang="en-US" sz="2400" b="1" dirty="0" smtClean="0">
                <a:solidFill>
                  <a:srgbClr val="002060"/>
                </a:solidFill>
              </a:rPr>
              <a:t>Okumus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Heather Linton Kelly</a:t>
            </a: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Top Wellness Destinations </a:t>
            </a:r>
            <a:r>
              <a:rPr lang="en-US" sz="2800" b="1" dirty="0" smtClean="0">
                <a:solidFill>
                  <a:srgbClr val="002060"/>
                </a:solidFill>
              </a:rPr>
              <a:t>Globally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1851" y="974335"/>
            <a:ext cx="1832420" cy="1580761"/>
            <a:chOff x="121851" y="905427"/>
            <a:chExt cx="1832420" cy="15807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 flipH="1">
              <a:off x="121851" y="905427"/>
              <a:ext cx="1832420" cy="1371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1851" y="2209189"/>
              <a:ext cx="18324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2060"/>
                  </a:solidFill>
                </a:rPr>
                <a:t>Bali, Indonesia</a:t>
              </a:r>
              <a:endParaRPr lang="en-US" sz="12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1627" y="1249677"/>
            <a:ext cx="1829974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9181" y="2550221"/>
            <a:ext cx="183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002060"/>
                </a:solidFill>
              </a:rPr>
              <a:t>Rishikesh</a:t>
            </a:r>
            <a:r>
              <a:rPr lang="en-US" sz="1200" dirty="0" smtClean="0">
                <a:solidFill>
                  <a:srgbClr val="002060"/>
                </a:solidFill>
              </a:rPr>
              <a:t>, India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570" y="974335"/>
            <a:ext cx="1827740" cy="137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85570" y="2291280"/>
            <a:ext cx="183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Hepburn Springs, Australia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748" y="1249677"/>
            <a:ext cx="1827468" cy="1371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58796" y="2580521"/>
            <a:ext cx="183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002060"/>
                </a:solidFill>
              </a:rPr>
              <a:t>Ko</a:t>
            </a:r>
            <a:r>
              <a:rPr lang="en-US" sz="1200" dirty="0" smtClean="0">
                <a:solidFill>
                  <a:srgbClr val="002060"/>
                </a:solidFill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</a:rPr>
              <a:t>Samui</a:t>
            </a:r>
            <a:r>
              <a:rPr lang="en-US" sz="1200" dirty="0" smtClean="0">
                <a:solidFill>
                  <a:srgbClr val="002060"/>
                </a:solidFill>
              </a:rPr>
              <a:t>, Thailand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3533" y="987615"/>
            <a:ext cx="1832419" cy="13648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93532" y="2291280"/>
            <a:ext cx="183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Costa Rica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088" y="3041099"/>
            <a:ext cx="1827892" cy="1371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5088" y="4344301"/>
            <a:ext cx="183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Goa, India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9"/>
          <a:stretch/>
        </p:blipFill>
        <p:spPr>
          <a:xfrm>
            <a:off x="2619865" y="3289795"/>
            <a:ext cx="1820586" cy="1371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25793" y="4592997"/>
            <a:ext cx="183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Zermatt, Switzerland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782" y="3041099"/>
            <a:ext cx="1829651" cy="13722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62013" y="4344301"/>
            <a:ext cx="183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Maldives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9702" y="3289795"/>
            <a:ext cx="1832419" cy="13666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09701" y="4592997"/>
            <a:ext cx="183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Ibiza, Spain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3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Summary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68022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The Roman Baths at Bath is one of the most well known wellness destinations in the world. 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There is a different between a tourist destination and a wellness destination. 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In a developing country turns to tourism to help build their economy. 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Historical wellness tourism regions include: ancient Rome and Greece, the Dead Sea, Baden-Baden region of Germany, Sedona, AZ, and India.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143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Summary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68022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Miracle Cures in the US in the 1800s were found at the Battle Creek Sanitarium in Michigan and McMichael Institute in Niagara Falls.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Emerging wellness tourism regions include: Asia-Pacific, Latin American-Caribbean, Middle East-North Africa, and Sub-Saharan Africa.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Top Wellness Destination in the US include: Sedona, AZ, Amelia Island, FL, Palm Springs, CA, Stowe, VT, and Lenox, MA.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52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Summary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68022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Top Wellness Destinations Globally include: Bali, Indonesia, </a:t>
            </a:r>
            <a:r>
              <a:rPr lang="en-US" sz="2400" dirty="0" err="1" smtClean="0">
                <a:solidFill>
                  <a:srgbClr val="002060"/>
                </a:solidFill>
              </a:rPr>
              <a:t>Rishikesh</a:t>
            </a:r>
            <a:r>
              <a:rPr lang="en-US" sz="2400" dirty="0" smtClean="0">
                <a:solidFill>
                  <a:srgbClr val="002060"/>
                </a:solidFill>
              </a:rPr>
              <a:t>, India, </a:t>
            </a:r>
            <a:r>
              <a:rPr lang="en-US" sz="2400" dirty="0" err="1" smtClean="0">
                <a:solidFill>
                  <a:srgbClr val="002060"/>
                </a:solidFill>
              </a:rPr>
              <a:t>Hepburns</a:t>
            </a:r>
            <a:r>
              <a:rPr lang="en-US" sz="2400" dirty="0" smtClean="0">
                <a:solidFill>
                  <a:srgbClr val="002060"/>
                </a:solidFill>
              </a:rPr>
              <a:t> Spring, Australia, </a:t>
            </a:r>
            <a:r>
              <a:rPr lang="en-US" sz="2400" dirty="0" err="1" smtClean="0">
                <a:solidFill>
                  <a:srgbClr val="002060"/>
                </a:solidFill>
              </a:rPr>
              <a:t>Ko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Samui</a:t>
            </a:r>
            <a:r>
              <a:rPr lang="en-US" sz="2400" dirty="0" smtClean="0">
                <a:solidFill>
                  <a:srgbClr val="002060"/>
                </a:solidFill>
              </a:rPr>
              <a:t>, Thailand, Costa Rica, Goa, India, Zermatt, Switzerland, The Maldives, and Ibiza</a:t>
            </a:r>
            <a:r>
              <a:rPr lang="en-US" sz="2400" smtClean="0">
                <a:solidFill>
                  <a:srgbClr val="002060"/>
                </a:solidFill>
              </a:rPr>
              <a:t>, Spain.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74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531394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</a:rPr>
              <a:t>Explain </a:t>
            </a:r>
            <a:r>
              <a:rPr lang="en-US" sz="2000" dirty="0">
                <a:solidFill>
                  <a:srgbClr val="002060"/>
                </a:solidFill>
              </a:rPr>
              <a:t>the historic town of Bath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</a:rPr>
              <a:t>Define </a:t>
            </a:r>
            <a:r>
              <a:rPr lang="en-US" sz="2000" dirty="0">
                <a:solidFill>
                  <a:srgbClr val="002060"/>
                </a:solidFill>
              </a:rPr>
              <a:t>wellness destination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</a:rPr>
              <a:t>List </a:t>
            </a:r>
            <a:r>
              <a:rPr lang="en-US" sz="2000" dirty="0">
                <a:solidFill>
                  <a:srgbClr val="002060"/>
                </a:solidFill>
              </a:rPr>
              <a:t>several other historical wellness destinations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</a:rPr>
              <a:t>Identify </a:t>
            </a:r>
            <a:r>
              <a:rPr lang="en-US" sz="2000" dirty="0">
                <a:solidFill>
                  <a:srgbClr val="002060"/>
                </a:solidFill>
              </a:rPr>
              <a:t>main wellness regions globally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</a:rPr>
              <a:t>Identify </a:t>
            </a:r>
            <a:r>
              <a:rPr lang="en-US" sz="2000" dirty="0">
                <a:solidFill>
                  <a:srgbClr val="002060"/>
                </a:solidFill>
              </a:rPr>
              <a:t>the top wellness destinations in the USA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</a:rPr>
              <a:t>Identify </a:t>
            </a:r>
            <a:r>
              <a:rPr lang="en-US" sz="2000" dirty="0">
                <a:solidFill>
                  <a:srgbClr val="002060"/>
                </a:solidFill>
              </a:rPr>
              <a:t>the top wellness destinations globally</a:t>
            </a:r>
          </a:p>
        </p:txBody>
      </p:sp>
    </p:spTree>
    <p:extLst>
      <p:ext uri="{BB962C8B-B14F-4D97-AF65-F5344CB8AC3E}">
        <p14:creationId xmlns:p14="http://schemas.microsoft.com/office/powerpoint/2010/main" val="18608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21" b="425"/>
          <a:stretch/>
        </p:blipFill>
        <p:spPr>
          <a:xfrm>
            <a:off x="-3" y="924678"/>
            <a:ext cx="9144001" cy="3513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9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Case Study: Visit Bath: Spas Ancient and Modern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095" y="2967945"/>
            <a:ext cx="1697804" cy="1422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016" y="4582543"/>
            <a:ext cx="6060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Click </a:t>
            </a:r>
            <a:r>
              <a:rPr lang="en-US" sz="2000" dirty="0" smtClean="0">
                <a:solidFill>
                  <a:srgbClr val="002060"/>
                </a:solidFill>
                <a:hlinkClick r:id="rId4"/>
              </a:rPr>
              <a:t>here</a:t>
            </a:r>
            <a:r>
              <a:rPr lang="en-US" sz="2000" dirty="0" smtClean="0">
                <a:solidFill>
                  <a:srgbClr val="002060"/>
                </a:solidFill>
              </a:rPr>
              <a:t> to learn more about the Roman Baths at Bath.</a:t>
            </a:r>
          </a:p>
        </p:txBody>
      </p:sp>
    </p:spTree>
    <p:extLst>
      <p:ext uri="{BB962C8B-B14F-4D97-AF65-F5344CB8AC3E}">
        <p14:creationId xmlns:p14="http://schemas.microsoft.com/office/powerpoint/2010/main" val="90528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Wellness Destinations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07" y="1059180"/>
            <a:ext cx="8229600" cy="3709768"/>
          </a:xfrm>
        </p:spPr>
        <p:txBody>
          <a:bodyPr>
            <a:no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Tourist destination: </a:t>
            </a:r>
            <a:r>
              <a:rPr lang="en-US" sz="2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 country, state, region, city, or town which is marketed or markets itself as a place for tourists to visit</a:t>
            </a:r>
          </a:p>
          <a:p>
            <a:endParaRPr lang="en-US" sz="2200" b="1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r>
              <a:rPr lang="en-US" sz="2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Wellness </a:t>
            </a:r>
            <a:r>
              <a:rPr lang="en-US" sz="2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destination: </a:t>
            </a:r>
            <a:r>
              <a:rPr lang="en-US" sz="2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 country, state, region, city, town, or event that tourists and local residents visit to improve their holistic health</a:t>
            </a:r>
          </a:p>
          <a:p>
            <a:endParaRPr lang="en-US" sz="2200" b="1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r>
              <a:rPr lang="en-US" sz="2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Developing </a:t>
            </a:r>
            <a:r>
              <a:rPr lang="en-US" sz="2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country: </a:t>
            </a:r>
            <a:r>
              <a:rPr lang="en-US" sz="2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One with a standard of living or level of industrial production well below that which is possible with financial or technical aid </a:t>
            </a:r>
          </a:p>
        </p:txBody>
      </p:sp>
    </p:spTree>
    <p:extLst>
      <p:ext uri="{BB962C8B-B14F-4D97-AF65-F5344CB8AC3E}">
        <p14:creationId xmlns:p14="http://schemas.microsoft.com/office/powerpoint/2010/main" val="4163362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Historical Wellness Tourism Regions and Destinations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00" y="900939"/>
            <a:ext cx="2450653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401" y="2662905"/>
            <a:ext cx="2450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Ancient Greece and Rome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665" y="906518"/>
            <a:ext cx="2438400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0665" y="2667599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The Dead Sea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849" y="900939"/>
            <a:ext cx="2458619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45326" y="2672473"/>
            <a:ext cx="2541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Baden-Baden region of Germany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085" y="3007978"/>
            <a:ext cx="2438397" cy="182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52085" y="4783982"/>
            <a:ext cx="2438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India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7128" y="3007978"/>
            <a:ext cx="2436738" cy="1828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7128" y="4784671"/>
            <a:ext cx="243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Sedona, Arizona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20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Quack Cures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776216" y="1769246"/>
            <a:ext cx="4038600" cy="2256281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As seen in the Battle Creek Sanitarium in Michigan and McMichael Institute in Niagara Falls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00151"/>
            <a:ext cx="4083911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32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Emerging Wellness Tourism Regions and Destinations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Asia-Pacific Region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China: fastest-growing market for wellness tourism trips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Not well known for medical tourism but Malaysia, Singapore, South Korea, Thailand and the Philippines offer traditional healing techniques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002060"/>
                </a:solidFill>
              </a:rPr>
              <a:t>Latin </a:t>
            </a:r>
            <a:r>
              <a:rPr lang="en-US" sz="2000" b="1" dirty="0">
                <a:solidFill>
                  <a:srgbClr val="002060"/>
                </a:solidFill>
              </a:rPr>
              <a:t>America-Caribbean </a:t>
            </a:r>
            <a:r>
              <a:rPr lang="en-US" sz="2000" b="1" dirty="0" smtClean="0">
                <a:solidFill>
                  <a:srgbClr val="002060"/>
                </a:solidFill>
              </a:rPr>
              <a:t>Region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Mexico: top wellness tourism destination in the region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Mexico, Cuba, and Colombia: strong reputations for medicine and surgery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71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Emerging Wellness Tourism Regions and Destinations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Middle </a:t>
            </a:r>
            <a:r>
              <a:rPr lang="en-US" sz="2000" b="1" dirty="0">
                <a:solidFill>
                  <a:srgbClr val="002060"/>
                </a:solidFill>
              </a:rPr>
              <a:t>East-North Africa </a:t>
            </a:r>
            <a:r>
              <a:rPr lang="en-US" sz="2000" b="1" dirty="0" smtClean="0">
                <a:solidFill>
                  <a:srgbClr val="002060"/>
                </a:solidFill>
              </a:rPr>
              <a:t>Region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United Arab Emirates, Morocco, and Israel are popular destinations in the region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Many destinations in this region focus on spas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002060"/>
                </a:solidFill>
              </a:rPr>
              <a:t>Sub-Saharan </a:t>
            </a:r>
            <a:r>
              <a:rPr lang="en-US" sz="2000" b="1" dirty="0">
                <a:solidFill>
                  <a:srgbClr val="002060"/>
                </a:solidFill>
              </a:rPr>
              <a:t>Africa </a:t>
            </a:r>
            <a:r>
              <a:rPr lang="en-US" sz="2000" b="1" dirty="0" smtClean="0">
                <a:solidFill>
                  <a:srgbClr val="002060"/>
                </a:solidFill>
              </a:rPr>
              <a:t>Region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South Africa: top wellness tourism destination in the region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</a:rPr>
              <a:t>Known for beach destinations and </a:t>
            </a:r>
            <a:r>
              <a:rPr lang="en-US" sz="1600" dirty="0" err="1" smtClean="0">
                <a:solidFill>
                  <a:srgbClr val="002060"/>
                </a:solidFill>
              </a:rPr>
              <a:t>spafaris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5" t="18377" r="16309"/>
          <a:stretch/>
        </p:blipFill>
        <p:spPr>
          <a:xfrm>
            <a:off x="6842589" y="1820483"/>
            <a:ext cx="2301411" cy="332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Top Wellness Destinations in the USA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35575" y="943848"/>
            <a:ext cx="7613181" cy="4199652"/>
            <a:chOff x="835575" y="943848"/>
            <a:chExt cx="7613181" cy="41996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5575" y="943848"/>
              <a:ext cx="2436738" cy="18288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35575" y="2720541"/>
              <a:ext cx="2436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2060"/>
                  </a:solidFill>
                </a:rPr>
                <a:t>Sedona, Arizona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4551" y="947897"/>
              <a:ext cx="2441448" cy="182681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414551" y="2717884"/>
              <a:ext cx="2436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2060"/>
                  </a:solidFill>
                </a:rPr>
                <a:t>Amelia Island, Florida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5012" y="947897"/>
              <a:ext cx="2443744" cy="18308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003689" y="2714090"/>
              <a:ext cx="2436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2060"/>
                  </a:solidFill>
                </a:rPr>
                <a:t>Palm Springs, California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3944" y="3061735"/>
              <a:ext cx="2436738" cy="182968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053944" y="4835723"/>
              <a:ext cx="2436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2060"/>
                  </a:solidFill>
                </a:rPr>
                <a:t>Stowe, Vermont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0642" y="3059078"/>
              <a:ext cx="2439886" cy="183234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93790" y="4834234"/>
              <a:ext cx="2436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2060"/>
                  </a:solidFill>
                </a:rPr>
                <a:t>Lenox, Massachusetts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06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2812</TotalTime>
  <Words>544</Words>
  <Application>Microsoft Office PowerPoint</Application>
  <PresentationFormat>On-screen Show (16:9)</PresentationFormat>
  <Paragraphs>69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Office Theme</vt:lpstr>
      <vt:lpstr>1_Office Theme</vt:lpstr>
      <vt:lpstr>Chapter 4 Health and Wellness Tourism Destinations</vt:lpstr>
      <vt:lpstr>Learning Outcomes</vt:lpstr>
      <vt:lpstr>Case Study: Visit Bath: Spas Ancient and Modern</vt:lpstr>
      <vt:lpstr>Wellness Destinations</vt:lpstr>
      <vt:lpstr>Historical Wellness Tourism Regions and Destinations</vt:lpstr>
      <vt:lpstr>Quack Cures</vt:lpstr>
      <vt:lpstr>Emerging Wellness Tourism Regions and Destinations</vt:lpstr>
      <vt:lpstr>Emerging Wellness Tourism Regions and Destinations</vt:lpstr>
      <vt:lpstr>Top Wellness Destinations in the USA</vt:lpstr>
      <vt:lpstr>Top Wellness Destinations Globally</vt:lpstr>
      <vt:lpstr>Summary </vt:lpstr>
      <vt:lpstr>Summary </vt:lpstr>
      <vt:lpstr>Summary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</dc:creator>
  <cp:lastModifiedBy>Bendegul</cp:lastModifiedBy>
  <cp:revision>73</cp:revision>
  <cp:lastPrinted>2020-01-25T00:07:40Z</cp:lastPrinted>
  <dcterms:created xsi:type="dcterms:W3CDTF">2020-01-04T17:26:58Z</dcterms:created>
  <dcterms:modified xsi:type="dcterms:W3CDTF">2022-06-18T23:25:34Z</dcterms:modified>
</cp:coreProperties>
</file>